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2" r:id="rId4"/>
    <p:sldId id="263" r:id="rId5"/>
    <p:sldId id="316" r:id="rId6"/>
    <p:sldId id="314" r:id="rId7"/>
    <p:sldId id="315" r:id="rId8"/>
    <p:sldId id="30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A6751-F918-9C8F-33D6-C865EC36D7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313F63-214E-A3BA-EC7C-799066CF92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8BF14C-60D7-0935-32E1-2854C90C2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37A6-7FE7-4D97-A67D-F260D691CC5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14FACB-6963-81FC-3574-9B1F95F72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62977-01E1-D3CA-0743-C15B3D148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498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559E9-0D29-DC26-6CCA-C4A6EEA5F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6E494D-773B-E197-6DCC-C45B1B8289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892B13-9906-30BB-DD14-734D2F541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37A6-7FE7-4D97-A67D-F260D691CC5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98CB24-F95B-9D05-A8A9-A086AF4D2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B3D0D5-413B-6D6A-66A2-A46B5EE86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310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3B322-8A82-C2DB-B7EE-2934E9CC5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6E47A4-39AC-C5E0-E76C-C12C524AD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947E77-B3B2-F5AC-0C00-D26598462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37A6-7FE7-4D97-A67D-F260D691CC5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321B8A-A6F9-7A6D-85ED-B0E239EFA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0A0751-19CE-25F2-68AE-CC6EE95A1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310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DF3E0-B6A0-1583-3827-173C4C45C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0CCBA2-C15B-39EF-AA8F-87E2B331E0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3A3CCB-A8C7-A583-7297-4A75864BE3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E7DD07-5505-710C-170F-72BEFF782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37A6-7FE7-4D97-A67D-F260D691CC5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17ED47-2F0F-037A-0A34-8B783ADC0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22BEE1-59FD-AF7F-F565-362E641A6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204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B5D78-5D3F-93EF-DBBB-04998BFFA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A95944-1A25-9856-574E-5E45C0F1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1EE285-31DF-CAA9-1B5F-8A6C856FAB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9A33C8-E444-86AF-3936-9A54FA7B0C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46C90F-0A91-12C4-6CBE-D0E17DA476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160A5A-E5DF-76D3-9749-DCABC4622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37A6-7FE7-4D97-A67D-F260D691CC5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2AFD55-EE8B-D1D6-DF8B-F0A1A2B59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162CEE-538A-C4FB-0E72-1D9630621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980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39D30-188D-1076-4C3C-0771A01BC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E299C6-CA06-612A-FBD1-5E10727AB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37A6-7FE7-4D97-A67D-F260D691CC5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C7E872-C351-5815-7F7F-A3A4CF8D1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124601-6DD9-DB22-6586-6A0C0DB65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416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FE0F1D-3DB4-7037-0B72-DA115F66B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37A6-7FE7-4D97-A67D-F260D691CC5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D39EBD-396E-6388-7C73-C4C6C162D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6DE69C-4F48-2ABA-3768-49B902878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712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341C2-91E5-8903-1732-EA33B0589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2D4387-A378-EF7F-C50D-97F1744BD5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396D1A-830C-BF62-8D24-11C8F1504F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D00194-954D-F3C0-9A0C-76E91EB69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37A6-7FE7-4D97-A67D-F260D691CC5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B73DA1-137B-A0CF-88B2-16A09FD07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6ADA76-C810-9047-1466-B4EF55840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543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A4ADE-72A9-DEA0-07C7-9CB4A9CBE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48A6CF-F7EC-0E6D-6236-2838E4EA58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8D4C9F-5BB7-3EE0-1C27-D53B4280A8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CE7128-385A-62B0-3909-C44388676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37A6-7FE7-4D97-A67D-F260D691CC5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1E464D-1348-0E63-BCFA-F44EF3C68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AA66F-C022-69F8-C0DA-FACADC45E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767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A8E3-1095-1140-5CA1-BB4F57253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5CA1E7-0476-2156-3AB4-44F8FC4892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48C67F-21F7-EDA1-7520-2187F5919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37A6-7FE7-4D97-A67D-F260D691CC5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6E7149-0BBF-69C0-782D-F77934676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0E8F74-C167-43E5-DC43-1D26746CD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772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590512-52B6-641A-C8A9-FCA3382C80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B2389D-323E-5263-3835-AC93983553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B1655-9F3C-1BA8-8078-61557E046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F37A6-7FE7-4D97-A67D-F260D691CC5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F47149-57BA-2C77-8A46-E5ACF42DB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0404E7-0F64-8F12-3903-ECAB144F2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554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61CF25-24D2-9E52-FE93-00EFDF451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026E42-617C-C62D-4CF1-CE9F58181E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664C38-3C69-4F51-70EC-DBFA0A1BC4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F37A6-7FE7-4D97-A67D-F260D691CC5D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406381-BDF6-4FBE-27C5-AF7FE55684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8DD3F5-CD8B-58B7-9C6C-6D6773A671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0CDE2-0D8D-4D4B-B2DD-89754C22C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836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C20B0E-3CEA-4ECC-AF30-829EF3220ED8}"/>
              </a:ext>
            </a:extLst>
          </p:cNvPr>
          <p:cNvSpPr txBox="1"/>
          <p:nvPr/>
        </p:nvSpPr>
        <p:spPr>
          <a:xfrm>
            <a:off x="2047455" y="2054087"/>
            <a:ext cx="809708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6000" b="1" dirty="0">
                <a:latin typeface="Sassoon Penpals" panose="02000400000000000000" pitchFamily="50" charset="0"/>
              </a:rPr>
              <a:t>Welcome to Class 2 </a:t>
            </a:r>
          </a:p>
          <a:p>
            <a:pPr algn="ctr"/>
            <a:r>
              <a:rPr lang="en-GB" sz="6000" b="1" dirty="0">
                <a:latin typeface="Sassoon Penpals" panose="02000400000000000000" pitchFamily="50" charset="0"/>
              </a:rPr>
              <a:t>Mrs </a:t>
            </a:r>
            <a:r>
              <a:rPr lang="en-GB" sz="6000" b="1" dirty="0" err="1">
                <a:latin typeface="Sassoon Penpals" panose="02000400000000000000" pitchFamily="50" charset="0"/>
              </a:rPr>
              <a:t>Standen</a:t>
            </a:r>
            <a:r>
              <a:rPr lang="en-GB" sz="6000" b="1" dirty="0">
                <a:latin typeface="Sassoon Penpals" panose="02000400000000000000" pitchFamily="50" charset="0"/>
              </a:rPr>
              <a:t> &amp; Mrs Campbell</a:t>
            </a:r>
          </a:p>
        </p:txBody>
      </p:sp>
    </p:spTree>
    <p:extLst>
      <p:ext uri="{BB962C8B-B14F-4D97-AF65-F5344CB8AC3E}">
        <p14:creationId xmlns:p14="http://schemas.microsoft.com/office/powerpoint/2010/main" val="3323125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3C100A-7E9E-4071-ADAA-8CB8D31B4BC7}"/>
              </a:ext>
            </a:extLst>
          </p:cNvPr>
          <p:cNvSpPr txBox="1"/>
          <p:nvPr/>
        </p:nvSpPr>
        <p:spPr>
          <a:xfrm>
            <a:off x="609600" y="569844"/>
            <a:ext cx="2451312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Sassoon Penpals" panose="02000400000000000000" pitchFamily="50" charset="0"/>
              </a:rPr>
              <a:t>Daily Routines</a:t>
            </a:r>
          </a:p>
          <a:p>
            <a:r>
              <a:rPr lang="en-GB" sz="2800" dirty="0">
                <a:latin typeface="Sassoon Penpals" panose="02000400000000000000" pitchFamily="50" charset="0"/>
              </a:rPr>
              <a:t>Drinks/toilet breaks</a:t>
            </a:r>
          </a:p>
          <a:p>
            <a:r>
              <a:rPr lang="en-GB" sz="2800" dirty="0">
                <a:latin typeface="Sassoon Penpals" panose="02000400000000000000" pitchFamily="50" charset="0"/>
              </a:rPr>
              <a:t>Fresh air </a:t>
            </a:r>
          </a:p>
          <a:p>
            <a:r>
              <a:rPr lang="en-GB" sz="2800" dirty="0">
                <a:latin typeface="Sassoon Penpals" panose="02000400000000000000" pitchFamily="50" charset="0"/>
              </a:rPr>
              <a:t>Brain breaks </a:t>
            </a:r>
          </a:p>
          <a:p>
            <a:r>
              <a:rPr lang="en-GB" sz="2800" dirty="0">
                <a:latin typeface="Sassoon Penpals" panose="02000400000000000000" pitchFamily="50" charset="0"/>
              </a:rPr>
              <a:t>Reading</a:t>
            </a:r>
          </a:p>
          <a:p>
            <a:r>
              <a:rPr lang="en-GB" sz="2800" dirty="0">
                <a:latin typeface="Sassoon Penpals" panose="02000400000000000000" pitchFamily="50" charset="0"/>
              </a:rPr>
              <a:t>Sharing stories</a:t>
            </a:r>
          </a:p>
          <a:p>
            <a:r>
              <a:rPr lang="en-GB" sz="2800" dirty="0">
                <a:latin typeface="Sassoon Penpals" panose="02000400000000000000" pitchFamily="50" charset="0"/>
              </a:rPr>
              <a:t>Carpet Disco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D85720-9201-46E1-9831-102EEB580B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8349" y="464534"/>
            <a:ext cx="8394051" cy="59289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0C4147A-8D29-498E-AE87-0E931D67312F}"/>
              </a:ext>
            </a:extLst>
          </p:cNvPr>
          <p:cNvSpPr txBox="1"/>
          <p:nvPr/>
        </p:nvSpPr>
        <p:spPr>
          <a:xfrm>
            <a:off x="412395" y="4183217"/>
            <a:ext cx="314701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Sassoon Penpals" panose="02000400000000000000" pitchFamily="50" charset="0"/>
              </a:rPr>
              <a:t>PE</a:t>
            </a:r>
          </a:p>
          <a:p>
            <a:r>
              <a:rPr lang="en-GB" sz="2800" dirty="0">
                <a:latin typeface="Sassoon Penpals" panose="02000400000000000000" pitchFamily="50" charset="0"/>
              </a:rPr>
              <a:t>Monday</a:t>
            </a:r>
          </a:p>
          <a:p>
            <a:r>
              <a:rPr lang="en-GB" sz="2800" dirty="0">
                <a:latin typeface="Sassoon Penpals" panose="02000400000000000000" pitchFamily="50" charset="0"/>
              </a:rPr>
              <a:t>Thursday</a:t>
            </a:r>
          </a:p>
        </p:txBody>
      </p:sp>
    </p:spTree>
    <p:extLst>
      <p:ext uri="{BB962C8B-B14F-4D97-AF65-F5344CB8AC3E}">
        <p14:creationId xmlns:p14="http://schemas.microsoft.com/office/powerpoint/2010/main" val="611959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C5886F-7DAE-4C1A-8269-88DD19B95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405" y="598419"/>
            <a:ext cx="9749874" cy="5883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238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080E19E-7E38-4AEC-B039-44C7748010A9}"/>
              </a:ext>
            </a:extLst>
          </p:cNvPr>
          <p:cNvSpPr txBox="1"/>
          <p:nvPr/>
        </p:nvSpPr>
        <p:spPr>
          <a:xfrm>
            <a:off x="609600" y="450574"/>
            <a:ext cx="165141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latin typeface="Sassoon Penpals" panose="02000400000000000000" pitchFamily="50" charset="0"/>
              </a:rPr>
              <a:t>Reading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6598EE-3BE6-4EE6-8867-B57FF7C5B9C7}"/>
              </a:ext>
            </a:extLst>
          </p:cNvPr>
          <p:cNvSpPr txBox="1"/>
          <p:nvPr/>
        </p:nvSpPr>
        <p:spPr>
          <a:xfrm>
            <a:off x="1002948" y="1674674"/>
            <a:ext cx="9546011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enpals" panose="02000400000000000000" pitchFamily="50" charset="0"/>
              </a:rPr>
              <a:t>Please sign reading records so we can see that they are reading at home.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enpals" panose="02000400000000000000" pitchFamily="50" charset="0"/>
              </a:rPr>
              <a:t>Reading books are changed regularly.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enpals" panose="02000400000000000000" pitchFamily="50" charset="0"/>
              </a:rPr>
              <a:t>Children may have the same reading books again, this is to build on their fluency </a:t>
            </a:r>
          </a:p>
          <a:p>
            <a:r>
              <a:rPr lang="en-GB" sz="2000" dirty="0">
                <a:latin typeface="Sassoon Penpals" panose="02000400000000000000" pitchFamily="50" charset="0"/>
              </a:rPr>
              <a:t>   and confidence in word reading.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Sassoon Penpals" panose="02000400000000000000" pitchFamily="50" charset="0"/>
              </a:rPr>
              <a:t>Make reading a positive experience and celebrate their success!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 Penpals" panose="02000400000000000000" pitchFamily="50" charset="0"/>
              </a:rPr>
              <a:t>As children become more fluent and confident with their reading, we can start to build </a:t>
            </a:r>
          </a:p>
          <a:p>
            <a:r>
              <a:rPr lang="en-GB" sz="2000" dirty="0">
                <a:latin typeface="Sassoon Penpals" panose="02000400000000000000" pitchFamily="50" charset="0"/>
              </a:rPr>
              <a:t>on their comprehension skills by asking questions about the texts/books they have read.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2322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080E19E-7E38-4AEC-B039-44C7748010A9}"/>
              </a:ext>
            </a:extLst>
          </p:cNvPr>
          <p:cNvSpPr txBox="1"/>
          <p:nvPr/>
        </p:nvSpPr>
        <p:spPr>
          <a:xfrm>
            <a:off x="609600" y="450574"/>
            <a:ext cx="15792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latin typeface="Sassoon Penpals" panose="02000400000000000000" pitchFamily="50" charset="0"/>
              </a:rPr>
              <a:t>Phonics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399A55-4C5B-43CD-9E60-51974EE358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6853" y="450574"/>
            <a:ext cx="1815548" cy="156550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5F3BC6-618C-41F9-A140-B7077C6405CD}"/>
              </a:ext>
            </a:extLst>
          </p:cNvPr>
          <p:cNvSpPr txBox="1"/>
          <p:nvPr/>
        </p:nvSpPr>
        <p:spPr>
          <a:xfrm>
            <a:off x="821636" y="1652795"/>
            <a:ext cx="10937931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Sassoon Penpals" panose="02000400000000000000" pitchFamily="50" charset="0"/>
              </a:rPr>
              <a:t>Lots of information for parents on Little </a:t>
            </a:r>
            <a:r>
              <a:rPr lang="en-GB" sz="2800" dirty="0" err="1">
                <a:latin typeface="Sassoon Penpals" panose="02000400000000000000" pitchFamily="50" charset="0"/>
              </a:rPr>
              <a:t>Wandle</a:t>
            </a:r>
            <a:r>
              <a:rPr lang="en-GB" sz="2800" dirty="0">
                <a:latin typeface="Sassoon Penpals" panose="02000400000000000000" pitchFamily="50" charset="0"/>
              </a:rPr>
              <a:t> website.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Sassoon Penpals" panose="02000400000000000000" pitchFamily="50" charset="0"/>
              </a:rPr>
              <a:t>Daily phonics lessons.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Sassoon Penpals" panose="02000400000000000000" pitchFamily="50" charset="0"/>
              </a:rPr>
              <a:t>Year 2 for Autumn Term.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Sassoon Penpals" panose="02000400000000000000" pitchFamily="50" charset="0"/>
              </a:rPr>
              <a:t>Reading and writing element to support learning across the curriculum.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Sassoon Penpals" panose="02000400000000000000" pitchFamily="50" charset="0"/>
              </a:rPr>
              <a:t>June 2026- </a:t>
            </a:r>
            <a:r>
              <a:rPr lang="en-GB" sz="2800" b="1" dirty="0">
                <a:latin typeface="Sassoon Penpals" panose="02000400000000000000" pitchFamily="50" charset="0"/>
              </a:rPr>
              <a:t>Phonics Screening Check- </a:t>
            </a:r>
            <a:r>
              <a:rPr lang="en-GB" sz="2800" dirty="0">
                <a:latin typeface="Sassoon Penpals" panose="02000400000000000000" pitchFamily="50" charset="0"/>
              </a:rPr>
              <a:t>Statutory assessment for all year </a:t>
            </a:r>
          </a:p>
          <a:p>
            <a:r>
              <a:rPr lang="en-GB" sz="2800" dirty="0">
                <a:latin typeface="Sassoon Penpals" panose="02000400000000000000" pitchFamily="50" charset="0"/>
              </a:rPr>
              <a:t>ones and year twos if necessary.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3322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375E2B6-33B6-4AE9-91FA-9B3D535760F3}"/>
              </a:ext>
            </a:extLst>
          </p:cNvPr>
          <p:cNvSpPr txBox="1"/>
          <p:nvPr/>
        </p:nvSpPr>
        <p:spPr>
          <a:xfrm>
            <a:off x="824043" y="1522894"/>
            <a:ext cx="10855279" cy="39395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Penpals" panose="02000400000000000000" pitchFamily="50" charset="0"/>
              </a:rPr>
              <a:t>Each week there will be homework assigned on Seesaw.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Penpals" panose="02000400000000000000" pitchFamily="50" charset="0"/>
              </a:rPr>
              <a:t>Year 1- Phonics &amp; Spellings.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Penpals" panose="02000400000000000000" pitchFamily="50" charset="0"/>
              </a:rPr>
              <a:t>Year 2- Spellings and Times tables.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 Penpals" panose="02000400000000000000" pitchFamily="50" charset="0"/>
              </a:rPr>
              <a:t>Additional activities will be set based on current learning, </a:t>
            </a:r>
          </a:p>
          <a:p>
            <a:r>
              <a:rPr lang="en-GB" sz="3200" dirty="0">
                <a:latin typeface="Sassoon Penpals" panose="02000400000000000000" pitchFamily="50" charset="0"/>
              </a:rPr>
              <a:t>when necessary</a:t>
            </a:r>
            <a:r>
              <a:rPr lang="en-GB" sz="2400" dirty="0">
                <a:latin typeface="Sassoon Penpals" panose="02000400000000000000" pitchFamily="50" charset="0"/>
              </a:rPr>
              <a:t>. </a:t>
            </a:r>
          </a:p>
          <a:p>
            <a:endParaRPr lang="en-GB" sz="2400" dirty="0">
              <a:latin typeface="Sassoon Penpals" panose="02000400000000000000" pitchFamily="50" charset="0"/>
            </a:endParaRPr>
          </a:p>
          <a:p>
            <a:r>
              <a:rPr lang="en-GB" sz="2400" dirty="0">
                <a:latin typeface="Sassoon Penpals" panose="02000400000000000000" pitchFamily="50" charset="0"/>
              </a:rPr>
              <a:t>*Times tables run consistently on Times Table Rockstars and are not assigned weekly. </a:t>
            </a:r>
          </a:p>
          <a:p>
            <a:r>
              <a:rPr lang="en-GB" sz="2400" dirty="0">
                <a:latin typeface="Sassoon Penpals" panose="02000400000000000000" pitchFamily="50" charset="0"/>
              </a:rPr>
              <a:t>Year 2’s to concentrate on 2, 5, 10.  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739FC0-9351-4C93-9977-AD0612F8C019}"/>
              </a:ext>
            </a:extLst>
          </p:cNvPr>
          <p:cNvSpPr txBox="1"/>
          <p:nvPr/>
        </p:nvSpPr>
        <p:spPr>
          <a:xfrm>
            <a:off x="554182" y="581891"/>
            <a:ext cx="27270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 Penpals" panose="02000400000000000000" pitchFamily="50" charset="0"/>
              </a:rPr>
              <a:t>Home Learning</a:t>
            </a:r>
          </a:p>
        </p:txBody>
      </p:sp>
    </p:spTree>
    <p:extLst>
      <p:ext uri="{BB962C8B-B14F-4D97-AF65-F5344CB8AC3E}">
        <p14:creationId xmlns:p14="http://schemas.microsoft.com/office/powerpoint/2010/main" val="947498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0739FC0-9351-4C93-9977-AD0612F8C019}"/>
              </a:ext>
            </a:extLst>
          </p:cNvPr>
          <p:cNvSpPr txBox="1"/>
          <p:nvPr/>
        </p:nvSpPr>
        <p:spPr>
          <a:xfrm>
            <a:off x="554182" y="581891"/>
            <a:ext cx="15905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 Penpals" panose="02000400000000000000" pitchFamily="50" charset="0"/>
              </a:rPr>
              <a:t>Rewards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02DAF1-0574-4539-AFA1-4AE12E8B8E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1697" y="1170811"/>
            <a:ext cx="6115306" cy="45941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AC2534-AE3B-4D1B-BC11-062E7F2387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159" y="1514474"/>
            <a:ext cx="3331537" cy="195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715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6317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228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Sassoon Penpals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Lois Jowett</dc:creator>
  <cp:lastModifiedBy>Lis Standen</cp:lastModifiedBy>
  <cp:revision>18</cp:revision>
  <dcterms:created xsi:type="dcterms:W3CDTF">2023-03-10T10:10:08Z</dcterms:created>
  <dcterms:modified xsi:type="dcterms:W3CDTF">2025-11-12T16:41:37Z</dcterms:modified>
</cp:coreProperties>
</file>