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70" r:id="rId4"/>
    <p:sldId id="267" r:id="rId5"/>
    <p:sldId id="260" r:id="rId6"/>
    <p:sldId id="261" r:id="rId7"/>
    <p:sldId id="265" r:id="rId8"/>
    <p:sldId id="269" r:id="rId9"/>
    <p:sldId id="271" r:id="rId10"/>
    <p:sldId id="272"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10/31/2022</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10/31/2022</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10/31/2022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10/31/2022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10/31/2022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10/31/2022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10/31/2022</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10/31/2022</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10/31/2022</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Class 1</a:t>
            </a:r>
            <a:endParaRPr lang="en-GB" dirty="0"/>
          </a:p>
        </p:txBody>
      </p:sp>
      <p:sp>
        <p:nvSpPr>
          <p:cNvPr id="3" name="Subtitle 2"/>
          <p:cNvSpPr>
            <a:spLocks noGrp="1"/>
          </p:cNvSpPr>
          <p:nvPr>
            <p:ph type="subTitle" idx="1"/>
          </p:nvPr>
        </p:nvSpPr>
        <p:spPr>
          <a:xfrm>
            <a:off x="873369" y="5996781"/>
            <a:ext cx="10728726" cy="742279"/>
          </a:xfrm>
        </p:spPr>
        <p:txBody>
          <a:bodyPr/>
          <a:lstStyle/>
          <a:p>
            <a:r>
              <a:rPr lang="en-GB" dirty="0" smtClean="0"/>
              <a:t>Mrs SMITH, Mrs WILTSHIRE, MISS MULHOLLAND</a:t>
            </a:r>
            <a:endParaRPr lang="en-GB" dirty="0"/>
          </a:p>
        </p:txBody>
      </p:sp>
    </p:spTree>
    <p:extLst>
      <p:ext uri="{BB962C8B-B14F-4D97-AF65-F5344CB8AC3E}">
        <p14:creationId xmlns:p14="http://schemas.microsoft.com/office/powerpoint/2010/main" val="1496278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Classroom expectations</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r>
              <a:rPr lang="en-GB" sz="3200" dirty="0" smtClean="0">
                <a:latin typeface="Sassoon Penpals" panose="02000400000000000000" pitchFamily="50" charset="0"/>
              </a:rPr>
              <a:t>In Class </a:t>
            </a:r>
            <a:r>
              <a:rPr lang="en-GB" sz="3200" dirty="0">
                <a:latin typeface="Sassoon Penpals" panose="02000400000000000000" pitchFamily="50" charset="0"/>
              </a:rPr>
              <a:t>1</a:t>
            </a:r>
            <a:r>
              <a:rPr lang="en-GB" sz="3200" dirty="0" smtClean="0">
                <a:latin typeface="Sassoon Penpals" panose="02000400000000000000" pitchFamily="50" charset="0"/>
              </a:rPr>
              <a:t>, we aspire to be ready, safe and respectful at all times.</a:t>
            </a:r>
          </a:p>
          <a:p>
            <a:endParaRPr lang="en-GB" sz="2400" dirty="0" smtClean="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689055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Sassoon Penpals" panose="02000400000000000000" pitchFamily="50" charset="0"/>
              </a:rPr>
              <a:t>Procedure for informing the school of any issues</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pPr marL="0" indent="0" algn="ctr">
              <a:buNone/>
            </a:pPr>
            <a:r>
              <a:rPr lang="en-GB" altLang="en-US" sz="2800" i="1" dirty="0">
                <a:latin typeface="Sassoon Penpals" panose="02000400000000000000" pitchFamily="50" charset="0"/>
              </a:rPr>
              <a:t>If you have ANY concerns, please let the class teacher know.</a:t>
            </a:r>
          </a:p>
          <a:p>
            <a:pPr>
              <a:buNone/>
            </a:pPr>
            <a:endParaRPr lang="en-GB" altLang="en-US" sz="2800" dirty="0" smtClean="0">
              <a:latin typeface="Sassoon Penpals" panose="02000400000000000000" pitchFamily="50" charset="0"/>
            </a:endParaRPr>
          </a:p>
          <a:p>
            <a:pPr>
              <a:buNone/>
            </a:pPr>
            <a:r>
              <a:rPr lang="en-GB" altLang="en-US" sz="2800" dirty="0" smtClean="0">
                <a:latin typeface="Sassoon Penpals" panose="02000400000000000000" pitchFamily="50" charset="0"/>
              </a:rPr>
              <a:t>Even </a:t>
            </a:r>
            <a:r>
              <a:rPr lang="en-GB" altLang="en-US" sz="2800" dirty="0">
                <a:latin typeface="Sassoon Penpals" panose="02000400000000000000" pitchFamily="50" charset="0"/>
              </a:rPr>
              <a:t>if the problem seems small, please come in and talk to us as soon as possible; </a:t>
            </a:r>
            <a:r>
              <a:rPr lang="en-GB" altLang="en-US" sz="2800" dirty="0" smtClean="0">
                <a:latin typeface="Sassoon Penpals" panose="02000400000000000000" pitchFamily="50" charset="0"/>
              </a:rPr>
              <a:t>it is </a:t>
            </a:r>
            <a:r>
              <a:rPr lang="en-GB" altLang="en-US" sz="2800" dirty="0">
                <a:latin typeface="Sassoon Penpals" panose="02000400000000000000" pitchFamily="50" charset="0"/>
              </a:rPr>
              <a:t>much more difficult to unpick a situation later on.</a:t>
            </a:r>
          </a:p>
          <a:p>
            <a:pPr>
              <a:buNone/>
            </a:pPr>
            <a:endParaRPr lang="en-GB" altLang="en-US" sz="1400" dirty="0">
              <a:latin typeface="Sassoon Penpals" panose="02000400000000000000" pitchFamily="50" charset="0"/>
            </a:endParaRPr>
          </a:p>
          <a:p>
            <a:pPr>
              <a:buNone/>
            </a:pPr>
            <a:r>
              <a:rPr lang="en-GB" altLang="en-US" sz="2800" dirty="0">
                <a:latin typeface="Sassoon Penpals" panose="02000400000000000000" pitchFamily="50" charset="0"/>
              </a:rPr>
              <a:t>You can catch us on the playground in the morning 08:35 – 08:45. After this time, we need to be with the children, so you may prefer to book a meeting after school.</a:t>
            </a:r>
          </a:p>
          <a:p>
            <a:pPr>
              <a:buNone/>
            </a:pPr>
            <a:endParaRPr lang="en-GB" altLang="en-US" sz="1400" dirty="0">
              <a:latin typeface="Sassoon Penpals" panose="02000400000000000000" pitchFamily="50" charset="0"/>
            </a:endParaRPr>
          </a:p>
        </p:txBody>
      </p:sp>
    </p:spTree>
    <p:extLst>
      <p:ext uri="{BB962C8B-B14F-4D97-AF65-F5344CB8AC3E}">
        <p14:creationId xmlns:p14="http://schemas.microsoft.com/office/powerpoint/2010/main" val="724892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Classroom Routines</a:t>
            </a:r>
            <a:endParaRPr lang="en-GB" b="1" dirty="0">
              <a:latin typeface="Sassoon Penpals" panose="02000400000000000000" pitchFamily="50" charset="0"/>
            </a:endParaRPr>
          </a:p>
        </p:txBody>
      </p:sp>
      <p:sp>
        <p:nvSpPr>
          <p:cNvPr id="3" name="Content Placeholder 2"/>
          <p:cNvSpPr>
            <a:spLocks noGrp="1"/>
          </p:cNvSpPr>
          <p:nvPr>
            <p:ph idx="1"/>
          </p:nvPr>
        </p:nvSpPr>
        <p:spPr>
          <a:xfrm>
            <a:off x="1251678" y="1409032"/>
            <a:ext cx="10178322" cy="5448968"/>
          </a:xfrm>
        </p:spPr>
        <p:txBody>
          <a:bodyPr>
            <a:noAutofit/>
          </a:bodyPr>
          <a:lstStyle/>
          <a:p>
            <a:pPr marL="0" indent="0">
              <a:buNone/>
            </a:pPr>
            <a:r>
              <a:rPr lang="en-GB" sz="2200" b="1" dirty="0" smtClean="0">
                <a:latin typeface="Sassoon Penpals" panose="02000400000000000000" pitchFamily="50" charset="0"/>
              </a:rPr>
              <a:t>Start of the day</a:t>
            </a:r>
          </a:p>
          <a:p>
            <a:r>
              <a:rPr lang="en-GB" sz="2200" dirty="0" smtClean="0">
                <a:latin typeface="Sassoon Penpals" panose="02000400000000000000" pitchFamily="50" charset="0"/>
              </a:rPr>
              <a:t>8:35 – Adults dropping off or picking up, please do not enter the class 1 gate unless asked by a member of staff.</a:t>
            </a:r>
          </a:p>
          <a:p>
            <a:r>
              <a:rPr lang="en-GB" sz="2200" dirty="0" smtClean="0">
                <a:latin typeface="Sassoon Penpals" panose="02000400000000000000" pitchFamily="50" charset="0"/>
              </a:rPr>
              <a:t>Children begin their day with early morning work to get them ready for their day. </a:t>
            </a:r>
          </a:p>
          <a:p>
            <a:pPr marL="0" indent="0">
              <a:buNone/>
            </a:pPr>
            <a:r>
              <a:rPr lang="en-GB" sz="2200" b="1" dirty="0" smtClean="0">
                <a:latin typeface="Sassoon Penpals" panose="02000400000000000000" pitchFamily="50" charset="0"/>
              </a:rPr>
              <a:t>Assemblies</a:t>
            </a:r>
          </a:p>
          <a:p>
            <a:r>
              <a:rPr lang="en-GB" sz="2200" dirty="0" smtClean="0">
                <a:latin typeface="Sassoon Penpals" panose="02000400000000000000" pitchFamily="50" charset="0"/>
              </a:rPr>
              <a:t>Assemblies are in the hall as a whole school. These take place on Mondays, Wednesdays and Fridays.</a:t>
            </a:r>
          </a:p>
          <a:p>
            <a:pPr marL="0" indent="0">
              <a:buNone/>
            </a:pPr>
            <a:r>
              <a:rPr lang="en-GB" sz="2200" b="1" dirty="0" smtClean="0">
                <a:latin typeface="Sassoon Penpals" panose="02000400000000000000" pitchFamily="50" charset="0"/>
              </a:rPr>
              <a:t>Break and Lunch Times</a:t>
            </a:r>
          </a:p>
          <a:p>
            <a:r>
              <a:rPr lang="en-GB" sz="2200" dirty="0" smtClean="0">
                <a:latin typeface="Sassoon Penpals" panose="02000400000000000000" pitchFamily="50" charset="0"/>
              </a:rPr>
              <a:t>Children go outside for break at 10:20-10:35am. Snack is provided and the children can help themselves.</a:t>
            </a:r>
          </a:p>
          <a:p>
            <a:r>
              <a:rPr lang="en-GB" sz="2200" dirty="0" smtClean="0">
                <a:latin typeface="Sassoon Penpals" panose="02000400000000000000" pitchFamily="50" charset="0"/>
              </a:rPr>
              <a:t>Children go to lunch at 11:45am, and when they have finished eating they go outside to play until 12:55pm. </a:t>
            </a:r>
          </a:p>
          <a:p>
            <a:pPr marL="0" indent="0">
              <a:buNone/>
            </a:pPr>
            <a:r>
              <a:rPr lang="en-GB" sz="2200" b="1" dirty="0" smtClean="0">
                <a:latin typeface="Sassoon Penpals" panose="02000400000000000000" pitchFamily="50" charset="0"/>
              </a:rPr>
              <a:t>Tuesdays</a:t>
            </a:r>
          </a:p>
          <a:p>
            <a:r>
              <a:rPr lang="en-GB" sz="2200" dirty="0" smtClean="0">
                <a:latin typeface="Sassoon Penpals" panose="02000400000000000000" pitchFamily="50" charset="0"/>
              </a:rPr>
              <a:t>Class 1 are taught by Mrs Wiltshire and Miss Mulholland.</a:t>
            </a:r>
          </a:p>
          <a:p>
            <a:pPr marL="0" indent="0">
              <a:buNone/>
              <a:defRPr/>
            </a:pPr>
            <a:endParaRPr lang="en-GB" sz="2200" dirty="0">
              <a:latin typeface="Sassoon Penpals" panose="02000400000000000000" pitchFamily="50" charset="0"/>
            </a:endParaRPr>
          </a:p>
        </p:txBody>
      </p:sp>
    </p:spTree>
    <p:extLst>
      <p:ext uri="{BB962C8B-B14F-4D97-AF65-F5344CB8AC3E}">
        <p14:creationId xmlns:p14="http://schemas.microsoft.com/office/powerpoint/2010/main" val="1379534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PE</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r>
              <a:rPr lang="en-GB" sz="2400" dirty="0" smtClean="0">
                <a:latin typeface="Sassoon Penpals" panose="02000400000000000000" pitchFamily="50" charset="0"/>
              </a:rPr>
              <a:t>PE takes place on Mondays but PE can happen on any day so PE kits need to be in school everyday. </a:t>
            </a:r>
          </a:p>
          <a:p>
            <a:endParaRPr lang="en-GB" sz="2400" dirty="0" smtClean="0">
              <a:latin typeface="Sassoon Penpals" panose="02000400000000000000" pitchFamily="50" charset="0"/>
            </a:endParaRPr>
          </a:p>
          <a:p>
            <a:r>
              <a:rPr lang="en-GB" sz="2400" dirty="0" smtClean="0">
                <a:latin typeface="Sassoon Penpals" panose="02000400000000000000" pitchFamily="50" charset="0"/>
              </a:rPr>
              <a:t>PE will be a mixture of inside and outside lessons (weather permitting) so children will need tracksuits as the weather turns cooler.</a:t>
            </a:r>
          </a:p>
          <a:p>
            <a:endParaRPr lang="en-GB" sz="2400" dirty="0" smtClean="0">
              <a:latin typeface="Sassoon Penpals" panose="02000400000000000000" pitchFamily="50" charset="0"/>
            </a:endParaRPr>
          </a:p>
          <a:p>
            <a:r>
              <a:rPr lang="en-GB" sz="2400" dirty="0" smtClean="0">
                <a:latin typeface="Sassoon Penpals" panose="02000400000000000000" pitchFamily="50" charset="0"/>
              </a:rPr>
              <a:t>Hair needs to be tied up and all jewellery removed including earrings.</a:t>
            </a:r>
          </a:p>
          <a:p>
            <a:endParaRPr lang="en-GB" sz="2400" dirty="0" smtClean="0">
              <a:latin typeface="Sassoon Penpals" panose="02000400000000000000" pitchFamily="50" charset="0"/>
            </a:endParaRPr>
          </a:p>
          <a:p>
            <a:endParaRPr lang="en-GB" sz="2400" dirty="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903358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Reading</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r>
              <a:rPr lang="en-GB" sz="2400" dirty="0" smtClean="0">
                <a:latin typeface="Sassoon Penpals" panose="02000400000000000000" pitchFamily="50" charset="0"/>
              </a:rPr>
              <a:t>Children are expected to be listened to every night for 15 minutes.</a:t>
            </a:r>
            <a:endParaRPr lang="en-GB" sz="2400" dirty="0">
              <a:latin typeface="Sassoon Penpals" panose="02000400000000000000" pitchFamily="50" charset="0"/>
            </a:endParaRPr>
          </a:p>
          <a:p>
            <a:r>
              <a:rPr lang="en-GB" sz="2400" dirty="0" smtClean="0">
                <a:latin typeface="Sassoon Penpals" panose="02000400000000000000" pitchFamily="50" charset="0"/>
              </a:rPr>
              <a:t>Please sign their reading records so we can see that they are reading at home.</a:t>
            </a:r>
          </a:p>
          <a:p>
            <a:r>
              <a:rPr lang="en-GB" sz="2400" dirty="0" smtClean="0">
                <a:latin typeface="Sassoon Penpals" panose="02000400000000000000" pitchFamily="50" charset="0"/>
              </a:rPr>
              <a:t>Reading books are changed regularly. </a:t>
            </a:r>
          </a:p>
          <a:p>
            <a:r>
              <a:rPr lang="en-GB" sz="2400" dirty="0" smtClean="0">
                <a:latin typeface="Sassoon Penpals" panose="02000400000000000000" pitchFamily="50" charset="0"/>
              </a:rPr>
              <a:t>Children may have the same reading books again, this is to build on their fluency and confidence in word reading. </a:t>
            </a:r>
          </a:p>
          <a:p>
            <a:r>
              <a:rPr lang="en-GB" sz="2400" dirty="0" smtClean="0">
                <a:latin typeface="Sassoon Penpals" panose="02000400000000000000" pitchFamily="50" charset="0"/>
              </a:rPr>
              <a:t>As children become more fluent and confident with their reading, we can start to build on their comprehension skills by asking questions about the texts/books they have read. </a:t>
            </a:r>
          </a:p>
          <a:p>
            <a:endParaRPr lang="en-GB" sz="2400" dirty="0" smtClean="0">
              <a:latin typeface="Sassoon Penpals" panose="02000400000000000000" pitchFamily="50" charset="0"/>
            </a:endParaRPr>
          </a:p>
          <a:p>
            <a:endParaRPr lang="en-GB" sz="2400" dirty="0" smtClean="0">
              <a:latin typeface="Sassoon Penpals" panose="02000400000000000000" pitchFamily="50" charset="0"/>
            </a:endParaRPr>
          </a:p>
          <a:p>
            <a:pPr marL="0" indent="0">
              <a:buNone/>
            </a:pPr>
            <a:endParaRPr lang="en-GB" sz="2400" dirty="0">
              <a:latin typeface="Sassoon Penpals" panose="02000400000000000000" pitchFamily="50" charset="0"/>
            </a:endParaRPr>
          </a:p>
          <a:p>
            <a:pPr marL="0" indent="0">
              <a:buNone/>
            </a:pPr>
            <a:endParaRPr lang="en-GB" sz="2400" i="1" dirty="0">
              <a:latin typeface="Sassoon Penpals" panose="02000400000000000000" pitchFamily="50" charset="0"/>
            </a:endParaRPr>
          </a:p>
        </p:txBody>
      </p:sp>
    </p:spTree>
    <p:extLst>
      <p:ext uri="{BB962C8B-B14F-4D97-AF65-F5344CB8AC3E}">
        <p14:creationId xmlns:p14="http://schemas.microsoft.com/office/powerpoint/2010/main" val="1591099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Homework</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r>
              <a:rPr lang="en-GB" sz="2400" dirty="0" smtClean="0">
                <a:latin typeface="Sassoon Penpals" panose="02000400000000000000" pitchFamily="50" charset="0"/>
              </a:rPr>
              <a:t>Each week there will be homework</a:t>
            </a:r>
            <a:r>
              <a:rPr lang="en-GB" sz="2400" dirty="0">
                <a:latin typeface="Sassoon Penpals" panose="02000400000000000000" pitchFamily="50" charset="0"/>
              </a:rPr>
              <a:t> </a:t>
            </a:r>
            <a:r>
              <a:rPr lang="en-GB" sz="2400" dirty="0" smtClean="0">
                <a:latin typeface="Sassoon Penpals" panose="02000400000000000000" pitchFamily="50" charset="0"/>
              </a:rPr>
              <a:t>assigned on Seesaw.  The homework focus will change each week based on the learning in class. </a:t>
            </a:r>
            <a:endParaRPr lang="en-GB" sz="2400" dirty="0">
              <a:latin typeface="Sassoon Penpals" panose="02000400000000000000" pitchFamily="50" charset="0"/>
            </a:endParaRPr>
          </a:p>
          <a:p>
            <a:r>
              <a:rPr lang="en-GB" sz="2400" dirty="0" smtClean="0">
                <a:latin typeface="Sassoon Penpals" panose="02000400000000000000" pitchFamily="50" charset="0"/>
              </a:rPr>
              <a:t>Weekly GPS will be set through assignments on Spelling Shed for Year 1.</a:t>
            </a:r>
          </a:p>
          <a:p>
            <a:endParaRPr lang="en-GB" sz="2400" dirty="0">
              <a:latin typeface="Sassoon Penpals" panose="02000400000000000000" pitchFamily="50" charset="0"/>
            </a:endParaRPr>
          </a:p>
          <a:p>
            <a:r>
              <a:rPr lang="en-GB" sz="2400" b="1" dirty="0" smtClean="0">
                <a:latin typeface="Sassoon Penpals" panose="02000400000000000000" pitchFamily="50" charset="0"/>
              </a:rPr>
              <a:t>Children need log ins for Seesaw and Spelling Shed. These will be stuck in their reading records shortly.</a:t>
            </a:r>
            <a:endParaRPr lang="en-GB" sz="2400" b="1" dirty="0">
              <a:latin typeface="Sassoon Penpals" panose="02000400000000000000" pitchFamily="50" charset="0"/>
            </a:endParaRPr>
          </a:p>
        </p:txBody>
      </p:sp>
    </p:spTree>
    <p:extLst>
      <p:ext uri="{BB962C8B-B14F-4D97-AF65-F5344CB8AC3E}">
        <p14:creationId xmlns:p14="http://schemas.microsoft.com/office/powerpoint/2010/main" val="1935201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DOJO</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rmAutofit/>
          </a:bodyPr>
          <a:lstStyle/>
          <a:p>
            <a:r>
              <a:rPr lang="en-GB" sz="2400" dirty="0" smtClean="0">
                <a:latin typeface="Sassoon Penpals" panose="02000400000000000000" pitchFamily="50" charset="0"/>
              </a:rPr>
              <a:t>House point reward tool.</a:t>
            </a:r>
          </a:p>
          <a:p>
            <a:endParaRPr lang="en-GB" sz="2400" dirty="0">
              <a:latin typeface="Sassoon Penpals" panose="02000400000000000000" pitchFamily="50" charset="0"/>
            </a:endParaRPr>
          </a:p>
        </p:txBody>
      </p:sp>
      <p:pic>
        <p:nvPicPr>
          <p:cNvPr id="4" name="Picture 3"/>
          <p:cNvPicPr>
            <a:picLocks noChangeAspect="1"/>
          </p:cNvPicPr>
          <p:nvPr/>
        </p:nvPicPr>
        <p:blipFill>
          <a:blip r:embed="rId2"/>
          <a:stretch>
            <a:fillRect/>
          </a:stretch>
        </p:blipFill>
        <p:spPr>
          <a:xfrm>
            <a:off x="5047518" y="2745867"/>
            <a:ext cx="6229350" cy="3133725"/>
          </a:xfrm>
          <a:prstGeom prst="rect">
            <a:avLst/>
          </a:prstGeom>
        </p:spPr>
      </p:pic>
    </p:spTree>
    <p:extLst>
      <p:ext uri="{BB962C8B-B14F-4D97-AF65-F5344CB8AC3E}">
        <p14:creationId xmlns:p14="http://schemas.microsoft.com/office/powerpoint/2010/main" val="3052476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Expectations</a:t>
            </a:r>
            <a:endParaRPr lang="en-GB" b="1" dirty="0">
              <a:latin typeface="Sassoon Penpals" panose="02000400000000000000" pitchFamily="50" charset="0"/>
            </a:endParaRPr>
          </a:p>
        </p:txBody>
      </p:sp>
      <p:sp>
        <p:nvSpPr>
          <p:cNvPr id="3" name="Content Placeholder 2"/>
          <p:cNvSpPr>
            <a:spLocks noGrp="1"/>
          </p:cNvSpPr>
          <p:nvPr>
            <p:ph idx="1"/>
          </p:nvPr>
        </p:nvSpPr>
        <p:spPr>
          <a:xfrm>
            <a:off x="1238615" y="1874517"/>
            <a:ext cx="10178322" cy="3749039"/>
          </a:xfrm>
        </p:spPr>
        <p:txBody>
          <a:bodyPr>
            <a:noAutofit/>
          </a:bodyPr>
          <a:lstStyle/>
          <a:p>
            <a:pPr>
              <a:lnSpc>
                <a:spcPct val="90000"/>
              </a:lnSpc>
            </a:pPr>
            <a:r>
              <a:rPr lang="en-GB" altLang="en-US" sz="2400" dirty="0">
                <a:latin typeface="Sassoon Penpals" panose="02000400000000000000" pitchFamily="50" charset="0"/>
              </a:rPr>
              <a:t>To give in letters to the teacher. We will remind them to hand in letters if they are in their bags.</a:t>
            </a:r>
          </a:p>
          <a:p>
            <a:pPr>
              <a:lnSpc>
                <a:spcPct val="90000"/>
              </a:lnSpc>
            </a:pPr>
            <a:r>
              <a:rPr lang="en-GB" altLang="en-US" sz="2400" dirty="0">
                <a:latin typeface="Sassoon Penpals" panose="02000400000000000000" pitchFamily="50" charset="0"/>
              </a:rPr>
              <a:t>To complete their homework and reading. </a:t>
            </a:r>
          </a:p>
          <a:p>
            <a:pPr>
              <a:lnSpc>
                <a:spcPct val="90000"/>
              </a:lnSpc>
            </a:pPr>
            <a:r>
              <a:rPr lang="en-GB" altLang="en-US" sz="2400" dirty="0">
                <a:latin typeface="Sassoon Penpals" panose="02000400000000000000" pitchFamily="50" charset="0"/>
              </a:rPr>
              <a:t>To always have </a:t>
            </a:r>
            <a:r>
              <a:rPr lang="en-GB" altLang="en-US" sz="2400" dirty="0" smtClean="0">
                <a:latin typeface="Sassoon Penpals" panose="02000400000000000000" pitchFamily="50" charset="0"/>
              </a:rPr>
              <a:t>equipment in </a:t>
            </a:r>
            <a:r>
              <a:rPr lang="en-GB" altLang="en-US" sz="2400" dirty="0">
                <a:latin typeface="Sassoon Penpals" panose="02000400000000000000" pitchFamily="50" charset="0"/>
              </a:rPr>
              <a:t>– PE kits, </a:t>
            </a:r>
            <a:r>
              <a:rPr lang="en-GB" altLang="en-US" sz="2400" dirty="0" smtClean="0">
                <a:latin typeface="Sassoon Penpals" panose="02000400000000000000" pitchFamily="50" charset="0"/>
              </a:rPr>
              <a:t>book bags </a:t>
            </a:r>
            <a:r>
              <a:rPr lang="en-GB" altLang="en-US" sz="2400" dirty="0">
                <a:latin typeface="Sassoon Penpals" panose="02000400000000000000" pitchFamily="50" charset="0"/>
              </a:rPr>
              <a:t>and water bottles.</a:t>
            </a:r>
          </a:p>
          <a:p>
            <a:pPr>
              <a:lnSpc>
                <a:spcPct val="90000"/>
              </a:lnSpc>
            </a:pPr>
            <a:r>
              <a:rPr lang="en-GB" altLang="en-US" sz="2400" dirty="0">
                <a:latin typeface="Sassoon Penpals" panose="02000400000000000000" pitchFamily="50" charset="0"/>
              </a:rPr>
              <a:t>To look after their own property. </a:t>
            </a:r>
            <a:r>
              <a:rPr lang="en-GB" altLang="en-US" sz="2400" dirty="0" smtClean="0">
                <a:latin typeface="Sassoon Penpals" panose="02000400000000000000" pitchFamily="50" charset="0"/>
              </a:rPr>
              <a:t>Please make sure all belongings are named. Children </a:t>
            </a:r>
            <a:r>
              <a:rPr lang="en-GB" altLang="en-US" sz="2400" dirty="0">
                <a:latin typeface="Sassoon Penpals" panose="02000400000000000000" pitchFamily="50" charset="0"/>
              </a:rPr>
              <a:t>are encouraged to use their pegs for their jumpers etc and to pack up their PE kit themselves once it has been used. We are working VERY hard on this in Class 1!</a:t>
            </a:r>
          </a:p>
          <a:p>
            <a:pPr>
              <a:lnSpc>
                <a:spcPct val="90000"/>
              </a:lnSpc>
            </a:pPr>
            <a:r>
              <a:rPr lang="en-GB" altLang="en-US" sz="2400" dirty="0">
                <a:latin typeface="Sassoon Penpals" panose="02000400000000000000" pitchFamily="50" charset="0"/>
              </a:rPr>
              <a:t>To try for themselves, building independence. To ask their peers for support and to put their hand up when they need adult support. They’re always encouraged to have a go first but also to ask for help when it is needed. Proactive pupils is what we love to see </a:t>
            </a:r>
            <a:r>
              <a:rPr lang="en-GB" altLang="en-US" sz="2400" dirty="0">
                <a:latin typeface="Sassoon Penpals" panose="02000400000000000000" pitchFamily="50" charset="0"/>
                <a:sym typeface="Wingdings" panose="05000000000000000000" pitchFamily="2" charset="2"/>
              </a:rPr>
              <a:t> </a:t>
            </a:r>
            <a:endParaRPr lang="en-GB" altLang="en-US" sz="2400" dirty="0">
              <a:latin typeface="Sassoon Penpals" panose="02000400000000000000" pitchFamily="50" charset="0"/>
            </a:endParaRP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1840716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Assessment </a:t>
            </a:r>
            <a:endParaRPr lang="en-GB" b="1" dirty="0">
              <a:latin typeface="Sassoon Penpals" panose="02000400000000000000" pitchFamily="50" charset="0"/>
            </a:endParaRPr>
          </a:p>
        </p:txBody>
      </p:sp>
      <p:sp>
        <p:nvSpPr>
          <p:cNvPr id="3" name="Content Placeholder 2"/>
          <p:cNvSpPr>
            <a:spLocks noGrp="1"/>
          </p:cNvSpPr>
          <p:nvPr>
            <p:ph idx="1"/>
          </p:nvPr>
        </p:nvSpPr>
        <p:spPr/>
        <p:txBody>
          <a:bodyPr>
            <a:noAutofit/>
          </a:bodyPr>
          <a:lstStyle/>
          <a:p>
            <a:r>
              <a:rPr lang="en-GB" altLang="en-US" sz="2400" dirty="0">
                <a:latin typeface="Sassoon Penpals" panose="02000400000000000000" pitchFamily="50" charset="0"/>
              </a:rPr>
              <a:t>We assess different areas of learning on a daily basis. Written and photographic evidence is recorded in a learning </a:t>
            </a:r>
            <a:r>
              <a:rPr lang="en-GB" altLang="en-US" sz="2400" dirty="0" smtClean="0">
                <a:latin typeface="Sassoon Penpals" panose="02000400000000000000" pitchFamily="50" charset="0"/>
              </a:rPr>
              <a:t>journal and on Seesaw. </a:t>
            </a:r>
            <a:r>
              <a:rPr lang="en-GB" altLang="en-US" sz="2400" dirty="0">
                <a:latin typeface="Sassoon Penpals" panose="02000400000000000000" pitchFamily="50" charset="0"/>
              </a:rPr>
              <a:t>Year 1’s we assess using our online Target Tracker system. </a:t>
            </a:r>
          </a:p>
          <a:p>
            <a:r>
              <a:rPr lang="en-GB" altLang="en-US" sz="2400" dirty="0">
                <a:latin typeface="Sassoon Penpals" panose="02000400000000000000" pitchFamily="50" charset="0"/>
              </a:rPr>
              <a:t>We use your child’s reading record as a form of assessment, so please do write in the comments box when you have read with your </a:t>
            </a:r>
            <a:r>
              <a:rPr lang="en-GB" altLang="en-US" sz="2400" dirty="0" smtClean="0">
                <a:latin typeface="Sassoon Penpals" panose="02000400000000000000" pitchFamily="50" charset="0"/>
              </a:rPr>
              <a:t>child. </a:t>
            </a: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endParaRPr lang="en-GB" altLang="en-US" sz="2400" dirty="0">
              <a:latin typeface="Sassoon Penpals" panose="02000400000000000000" pitchFamily="50" charset="0"/>
            </a:endParaRPr>
          </a:p>
          <a:p>
            <a:pPr marL="0" indent="0">
              <a:buNone/>
            </a:pPr>
            <a:r>
              <a:rPr lang="en-GB" altLang="en-US" sz="2400" dirty="0">
                <a:latin typeface="Sassoon Penpals" panose="02000400000000000000" pitchFamily="50" charset="0"/>
              </a:rPr>
              <a:t> </a:t>
            </a:r>
          </a:p>
          <a:p>
            <a:endParaRPr lang="en-GB" sz="2400" dirty="0">
              <a:latin typeface="Sassoon Penpals" panose="02000400000000000000" pitchFamily="50" charset="0"/>
            </a:endParaRPr>
          </a:p>
        </p:txBody>
      </p:sp>
    </p:spTree>
    <p:extLst>
      <p:ext uri="{BB962C8B-B14F-4D97-AF65-F5344CB8AC3E}">
        <p14:creationId xmlns:p14="http://schemas.microsoft.com/office/powerpoint/2010/main" val="2948899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 Penpals" panose="02000400000000000000" pitchFamily="50" charset="0"/>
              </a:rPr>
              <a:t>Questions?</a:t>
            </a:r>
            <a:endParaRPr lang="en-GB" b="1" dirty="0">
              <a:latin typeface="Sassoon Penpals" panose="02000400000000000000" pitchFamily="50" charset="0"/>
            </a:endParaRPr>
          </a:p>
        </p:txBody>
      </p:sp>
    </p:spTree>
    <p:extLst>
      <p:ext uri="{BB962C8B-B14F-4D97-AF65-F5344CB8AC3E}">
        <p14:creationId xmlns:p14="http://schemas.microsoft.com/office/powerpoint/2010/main" val="386999412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
  <TotalTime>187</TotalTime>
  <Words>674</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Gill Sans MT</vt:lpstr>
      <vt:lpstr>Impact</vt:lpstr>
      <vt:lpstr>Sassoon Penpals</vt:lpstr>
      <vt:lpstr>Wingdings</vt:lpstr>
      <vt:lpstr>Badge</vt:lpstr>
      <vt:lpstr>Class 1</vt:lpstr>
      <vt:lpstr>Classroom expectations</vt:lpstr>
      <vt:lpstr>Procedure for informing the school of any issues</vt:lpstr>
      <vt:lpstr>Classroom Routines</vt:lpstr>
      <vt:lpstr>PE</vt:lpstr>
      <vt:lpstr>Reading</vt:lpstr>
      <vt:lpstr>Homework</vt:lpstr>
      <vt:lpstr>DOJO</vt:lpstr>
      <vt:lpstr>Expectations</vt:lpstr>
      <vt:lpstr>Assessment </vt:lpstr>
      <vt:lpstr>Questions?</vt:lpstr>
    </vt:vector>
  </TitlesOfParts>
  <Company>St Josephs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Ashleigh Cairns</dc:creator>
  <cp:lastModifiedBy>Amber Smith</cp:lastModifiedBy>
  <cp:revision>29</cp:revision>
  <dcterms:created xsi:type="dcterms:W3CDTF">2020-09-27T15:18:05Z</dcterms:created>
  <dcterms:modified xsi:type="dcterms:W3CDTF">2022-10-31T10:52:48Z</dcterms:modified>
</cp:coreProperties>
</file>