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70" r:id="rId4"/>
    <p:sldId id="267" r:id="rId5"/>
    <p:sldId id="260" r:id="rId6"/>
    <p:sldId id="261" r:id="rId7"/>
    <p:sldId id="265" r:id="rId8"/>
    <p:sldId id="269" r:id="rId9"/>
    <p:sldId id="271" r:id="rId10"/>
    <p:sldId id="272"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9/17/2025</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9/17/2025</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9/17/2025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9/17/2025</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9/17/2025</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9/17/2025</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Class 1</a:t>
            </a:r>
          </a:p>
        </p:txBody>
      </p:sp>
      <p:sp>
        <p:nvSpPr>
          <p:cNvPr id="3" name="Subtitle 2"/>
          <p:cNvSpPr>
            <a:spLocks noGrp="1"/>
          </p:cNvSpPr>
          <p:nvPr>
            <p:ph type="subTitle" idx="1"/>
          </p:nvPr>
        </p:nvSpPr>
        <p:spPr>
          <a:xfrm>
            <a:off x="873369" y="5996781"/>
            <a:ext cx="10728726" cy="742279"/>
          </a:xfrm>
        </p:spPr>
        <p:txBody>
          <a:bodyPr/>
          <a:lstStyle/>
          <a:p>
            <a:r>
              <a:rPr lang="en-GB" dirty="0"/>
              <a:t>Mrs SMITH, Mrs WILTSHIRE, Mrs Campbell</a:t>
            </a:r>
          </a:p>
        </p:txBody>
      </p:sp>
    </p:spTree>
    <p:extLst>
      <p:ext uri="{BB962C8B-B14F-4D97-AF65-F5344CB8AC3E}">
        <p14:creationId xmlns:p14="http://schemas.microsoft.com/office/powerpoint/2010/main" val="1496278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Classroom expectations</a:t>
            </a:r>
          </a:p>
        </p:txBody>
      </p:sp>
      <p:sp>
        <p:nvSpPr>
          <p:cNvPr id="3" name="Content Placeholder 2"/>
          <p:cNvSpPr>
            <a:spLocks noGrp="1"/>
          </p:cNvSpPr>
          <p:nvPr>
            <p:ph idx="1"/>
          </p:nvPr>
        </p:nvSpPr>
        <p:spPr/>
        <p:txBody>
          <a:bodyPr>
            <a:normAutofit/>
          </a:bodyPr>
          <a:lstStyle/>
          <a:p>
            <a:r>
              <a:rPr lang="en-GB" sz="3200" dirty="0">
                <a:latin typeface="Sassoon Penpals" panose="02000400000000000000" pitchFamily="50" charset="0"/>
              </a:rPr>
              <a:t>In Class 1, we aspire to be ready, safe and respectful at all times.</a:t>
            </a:r>
          </a:p>
          <a:p>
            <a:endParaRPr lang="en-GB" sz="3200" dirty="0">
              <a:latin typeface="Sassoon Penpals" panose="02000400000000000000" pitchFamily="50" charset="0"/>
            </a:endParaRPr>
          </a:p>
          <a:p>
            <a:pPr marL="0" indent="0">
              <a:buNone/>
            </a:pPr>
            <a:endParaRPr lang="en-GB" sz="3200" dirty="0">
              <a:latin typeface="Sassoon Penpals" panose="02000400000000000000" pitchFamily="50" charset="0"/>
            </a:endParaRPr>
          </a:p>
          <a:p>
            <a:endParaRPr lang="en-GB" sz="2400" dirty="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689055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Sassoon Penpals" panose="02000400000000000000" pitchFamily="50" charset="0"/>
              </a:rPr>
              <a:t>Procedure for informing the school of any issues</a:t>
            </a:r>
          </a:p>
        </p:txBody>
      </p:sp>
      <p:sp>
        <p:nvSpPr>
          <p:cNvPr id="3" name="Content Placeholder 2"/>
          <p:cNvSpPr>
            <a:spLocks noGrp="1"/>
          </p:cNvSpPr>
          <p:nvPr>
            <p:ph idx="1"/>
          </p:nvPr>
        </p:nvSpPr>
        <p:spPr/>
        <p:txBody>
          <a:bodyPr>
            <a:normAutofit/>
          </a:bodyPr>
          <a:lstStyle/>
          <a:p>
            <a:pPr marL="0" indent="0" algn="ctr">
              <a:buNone/>
            </a:pPr>
            <a:r>
              <a:rPr lang="en-GB" altLang="en-US" sz="2800" i="1" dirty="0">
                <a:latin typeface="Sassoon Penpals" panose="02000400000000000000" pitchFamily="50" charset="0"/>
              </a:rPr>
              <a:t>If you have ANY concerns, please let the class teachers know.</a:t>
            </a:r>
          </a:p>
          <a:p>
            <a:pPr>
              <a:buNone/>
            </a:pPr>
            <a:endParaRPr lang="en-GB" altLang="en-US" sz="2800" dirty="0">
              <a:latin typeface="Sassoon Penpals" panose="02000400000000000000" pitchFamily="50" charset="0"/>
            </a:endParaRPr>
          </a:p>
          <a:p>
            <a:pPr>
              <a:buNone/>
            </a:pPr>
            <a:r>
              <a:rPr lang="en-GB" altLang="en-US" sz="2800" dirty="0">
                <a:latin typeface="Sassoon Penpals" panose="02000400000000000000" pitchFamily="50" charset="0"/>
              </a:rPr>
              <a:t>Even if the problem seems small, please come in and talk to us as soon as possible; it is much more difficult to unpick a situation later on.</a:t>
            </a:r>
          </a:p>
          <a:p>
            <a:pPr>
              <a:buNone/>
            </a:pPr>
            <a:endParaRPr lang="en-GB" altLang="en-US" sz="1400" dirty="0">
              <a:latin typeface="Sassoon Penpals" panose="02000400000000000000" pitchFamily="50" charset="0"/>
            </a:endParaRPr>
          </a:p>
          <a:p>
            <a:pPr>
              <a:buNone/>
            </a:pPr>
            <a:r>
              <a:rPr lang="en-GB" altLang="en-US" sz="2800" dirty="0">
                <a:latin typeface="Sassoon Penpals" panose="02000400000000000000" pitchFamily="50" charset="0"/>
              </a:rPr>
              <a:t>You can catch us on the playground in the morning 08:35 – 08:45. After this time, we need to be with the children, so you may prefer to book a meeting after school.</a:t>
            </a:r>
          </a:p>
          <a:p>
            <a:pPr>
              <a:buNone/>
            </a:pPr>
            <a:endParaRPr lang="en-GB" altLang="en-US" sz="1400" dirty="0">
              <a:latin typeface="Sassoon Penpals" panose="02000400000000000000" pitchFamily="50" charset="0"/>
            </a:endParaRPr>
          </a:p>
        </p:txBody>
      </p:sp>
    </p:spTree>
    <p:extLst>
      <p:ext uri="{BB962C8B-B14F-4D97-AF65-F5344CB8AC3E}">
        <p14:creationId xmlns:p14="http://schemas.microsoft.com/office/powerpoint/2010/main" val="724892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2288" y="0"/>
            <a:ext cx="10178322" cy="1492132"/>
          </a:xfrm>
        </p:spPr>
        <p:txBody>
          <a:bodyPr/>
          <a:lstStyle/>
          <a:p>
            <a:r>
              <a:rPr lang="en-GB" b="1" dirty="0">
                <a:latin typeface="Sassoon Penpals" panose="02000400000000000000" pitchFamily="50" charset="0"/>
              </a:rPr>
              <a:t>Classroom Routines</a:t>
            </a:r>
          </a:p>
        </p:txBody>
      </p:sp>
      <p:sp>
        <p:nvSpPr>
          <p:cNvPr id="3" name="Content Placeholder 2"/>
          <p:cNvSpPr>
            <a:spLocks noGrp="1"/>
          </p:cNvSpPr>
          <p:nvPr>
            <p:ph idx="1"/>
          </p:nvPr>
        </p:nvSpPr>
        <p:spPr>
          <a:xfrm>
            <a:off x="861390" y="545356"/>
            <a:ext cx="11039061" cy="5448968"/>
          </a:xfrm>
        </p:spPr>
        <p:txBody>
          <a:bodyPr>
            <a:noAutofit/>
          </a:bodyPr>
          <a:lstStyle/>
          <a:p>
            <a:pPr marL="0" indent="0">
              <a:buNone/>
            </a:pPr>
            <a:r>
              <a:rPr lang="en-GB" sz="2200" b="1" dirty="0">
                <a:latin typeface="Sassoon Penpals" panose="02000400000000000000" pitchFamily="50" charset="0"/>
              </a:rPr>
              <a:t>Start of the day</a:t>
            </a:r>
          </a:p>
          <a:p>
            <a:r>
              <a:rPr lang="en-GB" sz="2200" dirty="0">
                <a:latin typeface="Sassoon Penpals" panose="02000400000000000000" pitchFamily="50" charset="0"/>
              </a:rPr>
              <a:t>8:35 – Adults dropping off or picking up, please do not enter the class 1 gate unless asked by a member of staff.</a:t>
            </a:r>
          </a:p>
          <a:p>
            <a:r>
              <a:rPr lang="en-GB" sz="2200" dirty="0">
                <a:latin typeface="Sassoon Penpals" panose="02000400000000000000" pitchFamily="50" charset="0"/>
              </a:rPr>
              <a:t>Children begin their day with early morning work to get them ready for their day. </a:t>
            </a:r>
          </a:p>
          <a:p>
            <a:pPr marL="0" indent="0">
              <a:buNone/>
            </a:pPr>
            <a:r>
              <a:rPr lang="en-GB" sz="2200" b="1" dirty="0">
                <a:latin typeface="Sassoon Penpals" panose="02000400000000000000" pitchFamily="50" charset="0"/>
              </a:rPr>
              <a:t>Assemblies</a:t>
            </a:r>
          </a:p>
          <a:p>
            <a:r>
              <a:rPr lang="en-GB" sz="2200" dirty="0">
                <a:latin typeface="Sassoon Penpals" panose="02000400000000000000" pitchFamily="50" charset="0"/>
              </a:rPr>
              <a:t>Assemblies are in the hall as a whole school. Assemblies take place on Mondays, Wednesdays, Thursdays and Fridays. Class collective worship is on Tuesdays.  </a:t>
            </a:r>
          </a:p>
          <a:p>
            <a:pPr marL="0" indent="0">
              <a:buNone/>
            </a:pPr>
            <a:r>
              <a:rPr lang="en-GB" sz="2200" b="1" dirty="0">
                <a:latin typeface="Sassoon Penpals" panose="02000400000000000000" pitchFamily="50" charset="0"/>
              </a:rPr>
              <a:t>Break and Lunch Times</a:t>
            </a:r>
          </a:p>
          <a:p>
            <a:r>
              <a:rPr lang="en-GB" sz="2200" dirty="0">
                <a:latin typeface="Sassoon Penpals" panose="02000400000000000000" pitchFamily="50" charset="0"/>
              </a:rPr>
              <a:t>Children have their break time from 10:20-10:35am. Snack is provided and we eat this together. </a:t>
            </a:r>
          </a:p>
          <a:p>
            <a:r>
              <a:rPr lang="en-GB" sz="2200" dirty="0">
                <a:latin typeface="Sassoon Penpals" panose="02000400000000000000" pitchFamily="50" charset="0"/>
              </a:rPr>
              <a:t>Children go to lunch at 11:45am, and when they have finished eating they go outside to play until 12:55pm. </a:t>
            </a:r>
          </a:p>
          <a:p>
            <a:r>
              <a:rPr lang="en-GB" sz="2200" dirty="0">
                <a:latin typeface="Sassoon Penpals" panose="02000400000000000000" pitchFamily="50" charset="0"/>
              </a:rPr>
              <a:t>Our lunch menu is in the weekly newsletter. Please check this each week.</a:t>
            </a:r>
          </a:p>
          <a:p>
            <a:pPr marL="0" indent="0">
              <a:buNone/>
            </a:pPr>
            <a:r>
              <a:rPr lang="en-GB" sz="2200" b="1" dirty="0">
                <a:latin typeface="Sassoon Penpals" panose="02000400000000000000" pitchFamily="50" charset="0"/>
              </a:rPr>
              <a:t>Mondays, Tuesdays, Wednesday mornings</a:t>
            </a:r>
          </a:p>
          <a:p>
            <a:r>
              <a:rPr lang="en-GB" sz="2200" dirty="0">
                <a:latin typeface="Sassoon Penpals" panose="02000400000000000000" pitchFamily="50" charset="0"/>
              </a:rPr>
              <a:t>Mrs Smith is the class teacher, supported by Mrs Wiltshire.</a:t>
            </a:r>
          </a:p>
          <a:p>
            <a:pPr marL="0" indent="0">
              <a:buNone/>
            </a:pPr>
            <a:r>
              <a:rPr lang="en-GB" sz="2200" b="1" dirty="0">
                <a:latin typeface="Sassoon Penpals" panose="02000400000000000000" pitchFamily="50" charset="0"/>
              </a:rPr>
              <a:t>Wednesday afternoons, Thursdays &amp; Fridays</a:t>
            </a:r>
          </a:p>
          <a:p>
            <a:r>
              <a:rPr lang="en-GB" sz="2200" dirty="0">
                <a:latin typeface="Sassoon Penpals" panose="02000400000000000000" pitchFamily="50" charset="0"/>
              </a:rPr>
              <a:t>Mrs Wiltshire is the class teacher, supported by Mrs Campbell or Mrs Cole. </a:t>
            </a:r>
          </a:p>
          <a:p>
            <a:pPr marL="0" indent="0">
              <a:buNone/>
            </a:pPr>
            <a:endParaRPr lang="en-GB" sz="2200" b="1" dirty="0">
              <a:latin typeface="Sassoon Penpals" panose="02000400000000000000" pitchFamily="50" charset="0"/>
            </a:endParaRPr>
          </a:p>
        </p:txBody>
      </p:sp>
    </p:spTree>
    <p:extLst>
      <p:ext uri="{BB962C8B-B14F-4D97-AF65-F5344CB8AC3E}">
        <p14:creationId xmlns:p14="http://schemas.microsoft.com/office/powerpoint/2010/main" val="1379534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PE</a:t>
            </a:r>
          </a:p>
        </p:txBody>
      </p:sp>
      <p:sp>
        <p:nvSpPr>
          <p:cNvPr id="3" name="Content Placeholder 2"/>
          <p:cNvSpPr>
            <a:spLocks noGrp="1"/>
          </p:cNvSpPr>
          <p:nvPr>
            <p:ph idx="1"/>
          </p:nvPr>
        </p:nvSpPr>
        <p:spPr/>
        <p:txBody>
          <a:bodyPr>
            <a:normAutofit/>
          </a:bodyPr>
          <a:lstStyle/>
          <a:p>
            <a:r>
              <a:rPr lang="en-GB" sz="2400" dirty="0">
                <a:latin typeface="Sassoon Penpals" panose="02000400000000000000" pitchFamily="50" charset="0"/>
              </a:rPr>
              <a:t>PE takes place on Tuesdays. Children should come to school in their PE kits.</a:t>
            </a:r>
            <a:br>
              <a:rPr lang="en-GB" sz="2400" dirty="0">
                <a:latin typeface="Sassoon Penpals" panose="02000400000000000000" pitchFamily="50" charset="0"/>
              </a:rPr>
            </a:br>
            <a:endParaRPr lang="en-GB" sz="2400" dirty="0">
              <a:latin typeface="Sassoon Penpals" panose="02000400000000000000" pitchFamily="50" charset="0"/>
            </a:endParaRPr>
          </a:p>
          <a:p>
            <a:r>
              <a:rPr lang="en-GB" sz="2400" dirty="0">
                <a:latin typeface="Sassoon Penpals" panose="02000400000000000000" pitchFamily="50" charset="0"/>
              </a:rPr>
              <a:t>PE will be a mixture of inside and outside lessons (weather permitting) so children will need tracksuits as the weather turns cooler.</a:t>
            </a:r>
            <a:br>
              <a:rPr lang="en-GB" sz="2400" dirty="0">
                <a:latin typeface="Sassoon Penpals" panose="02000400000000000000" pitchFamily="50" charset="0"/>
              </a:rPr>
            </a:br>
            <a:endParaRPr lang="en-GB" sz="2400" dirty="0">
              <a:latin typeface="Sassoon Penpals" panose="02000400000000000000" pitchFamily="50" charset="0"/>
            </a:endParaRPr>
          </a:p>
          <a:p>
            <a:r>
              <a:rPr lang="en-GB" sz="2400" dirty="0">
                <a:latin typeface="Sassoon Penpals" panose="02000400000000000000" pitchFamily="50" charset="0"/>
              </a:rPr>
              <a:t>Hair needs to be tied up and all jewellery removed including earrings.</a:t>
            </a:r>
          </a:p>
          <a:p>
            <a:endParaRPr lang="en-GB" sz="2400" dirty="0">
              <a:latin typeface="Sassoon Penpals" panose="02000400000000000000" pitchFamily="50" charset="0"/>
            </a:endParaRPr>
          </a:p>
          <a:p>
            <a:endParaRPr lang="en-GB" sz="2400" dirty="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903358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Reading</a:t>
            </a:r>
          </a:p>
        </p:txBody>
      </p:sp>
      <p:sp>
        <p:nvSpPr>
          <p:cNvPr id="3" name="Content Placeholder 2"/>
          <p:cNvSpPr>
            <a:spLocks noGrp="1"/>
          </p:cNvSpPr>
          <p:nvPr>
            <p:ph idx="1"/>
          </p:nvPr>
        </p:nvSpPr>
        <p:spPr>
          <a:xfrm>
            <a:off x="1251678" y="1058091"/>
            <a:ext cx="10178322" cy="5499463"/>
          </a:xfrm>
        </p:spPr>
        <p:txBody>
          <a:bodyPr>
            <a:normAutofit fontScale="92500" lnSpcReduction="10000"/>
          </a:bodyPr>
          <a:lstStyle/>
          <a:p>
            <a:r>
              <a:rPr lang="en-GB" sz="2400" dirty="0">
                <a:latin typeface="Sassoon Penpals" panose="02000400000000000000" pitchFamily="50" charset="0"/>
              </a:rPr>
              <a:t>We follow a scheme called Little </a:t>
            </a:r>
            <a:r>
              <a:rPr lang="en-GB" sz="2400" dirty="0" err="1">
                <a:latin typeface="Sassoon Penpals" panose="02000400000000000000" pitchFamily="50" charset="0"/>
              </a:rPr>
              <a:t>Wandle</a:t>
            </a:r>
            <a:r>
              <a:rPr lang="en-GB" sz="2400" dirty="0">
                <a:latin typeface="Sassoon Penpals" panose="02000400000000000000" pitchFamily="50" charset="0"/>
              </a:rPr>
              <a:t> to support the children with reading. </a:t>
            </a:r>
          </a:p>
          <a:p>
            <a:r>
              <a:rPr lang="en-GB" sz="2400" dirty="0">
                <a:latin typeface="Sassoon Penpals" panose="02000400000000000000" pitchFamily="50" charset="0"/>
              </a:rPr>
              <a:t>Phonics is taught daily. </a:t>
            </a:r>
            <a:endParaRPr lang="en-GB" dirty="0"/>
          </a:p>
          <a:p>
            <a:r>
              <a:rPr lang="en-GB" sz="2400" dirty="0">
                <a:latin typeface="Sassoon Penpals" panose="02000400000000000000" pitchFamily="50" charset="0"/>
              </a:rPr>
              <a:t>We will upload the graphemes that the reception children are learning each week to Seesaw so that you can practise them at home. There should be around 4 graphemes per week. </a:t>
            </a:r>
          </a:p>
          <a:p>
            <a:r>
              <a:rPr lang="en-GB" sz="2400" dirty="0">
                <a:latin typeface="Sassoon Penpals" panose="02000400000000000000" pitchFamily="50" charset="0"/>
              </a:rPr>
              <a:t>Your child’s reading book will match their phonetic knowledge and as they learn more graphemes, their reading books will reflect this learning.</a:t>
            </a:r>
          </a:p>
          <a:p>
            <a:r>
              <a:rPr lang="en-GB" sz="2400" dirty="0">
                <a:latin typeface="Sassoon Penpals" panose="02000400000000000000" pitchFamily="50" charset="0"/>
              </a:rPr>
              <a:t>Reading books may appear ‘easy’ but this is what we want. We want children to be reading at 90% fluency to maintain their reading confidence. </a:t>
            </a:r>
          </a:p>
          <a:p>
            <a:r>
              <a:rPr lang="en-GB" sz="2400" dirty="0">
                <a:latin typeface="Sassoon Penpals" panose="02000400000000000000" pitchFamily="50" charset="0"/>
              </a:rPr>
              <a:t>Please sign your child’s reading records so that we can see that they are reading at home.</a:t>
            </a:r>
          </a:p>
          <a:p>
            <a:r>
              <a:rPr lang="en-GB" sz="2400" dirty="0">
                <a:latin typeface="Sassoon Penpals" panose="02000400000000000000" pitchFamily="50" charset="0"/>
              </a:rPr>
              <a:t>Reading books are changed weekly. </a:t>
            </a:r>
          </a:p>
          <a:p>
            <a:r>
              <a:rPr lang="en-GB" sz="2400" dirty="0">
                <a:latin typeface="Sassoon Penpals" panose="02000400000000000000" pitchFamily="50" charset="0"/>
              </a:rPr>
              <a:t>Children may have the same reading books again, this is to build on their fluency and confidence in word reading. </a:t>
            </a:r>
          </a:p>
          <a:p>
            <a:r>
              <a:rPr lang="en-GB" sz="2400" dirty="0">
                <a:latin typeface="Sassoon Penpals" panose="02000400000000000000" pitchFamily="50" charset="0"/>
              </a:rPr>
              <a:t>As children become more fluent and confident with their reading, we can start to build on their comprehension skills by asking questions about the texts/books they have read. </a:t>
            </a:r>
          </a:p>
          <a:p>
            <a:endParaRPr lang="en-GB" sz="2400" dirty="0">
              <a:latin typeface="Sassoon Penpals" panose="02000400000000000000" pitchFamily="50" charset="0"/>
            </a:endParaRPr>
          </a:p>
          <a:p>
            <a:pPr marL="0" indent="0">
              <a:buNone/>
            </a:pPr>
            <a:endParaRPr lang="en-GB" sz="2400" dirty="0">
              <a:latin typeface="Sassoon Penpals" panose="02000400000000000000" pitchFamily="50" charset="0"/>
            </a:endParaRPr>
          </a:p>
          <a:p>
            <a:pPr marL="0" indent="0">
              <a:buNone/>
            </a:pPr>
            <a:endParaRPr lang="en-GB" sz="2400" i="1" dirty="0">
              <a:latin typeface="Sassoon Penpals" panose="02000400000000000000" pitchFamily="50" charset="0"/>
            </a:endParaRPr>
          </a:p>
        </p:txBody>
      </p:sp>
    </p:spTree>
    <p:extLst>
      <p:ext uri="{BB962C8B-B14F-4D97-AF65-F5344CB8AC3E}">
        <p14:creationId xmlns:p14="http://schemas.microsoft.com/office/powerpoint/2010/main" val="1591099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Homework</a:t>
            </a:r>
          </a:p>
        </p:txBody>
      </p:sp>
      <p:sp>
        <p:nvSpPr>
          <p:cNvPr id="3" name="Content Placeholder 2"/>
          <p:cNvSpPr>
            <a:spLocks noGrp="1"/>
          </p:cNvSpPr>
          <p:nvPr>
            <p:ph idx="1"/>
          </p:nvPr>
        </p:nvSpPr>
        <p:spPr/>
        <p:txBody>
          <a:bodyPr>
            <a:normAutofit/>
          </a:bodyPr>
          <a:lstStyle/>
          <a:p>
            <a:r>
              <a:rPr lang="en-GB" sz="2400" dirty="0">
                <a:latin typeface="Sassoon Penpals" panose="02000400000000000000" pitchFamily="50" charset="0"/>
              </a:rPr>
              <a:t>Each week there will be homework assigned on Seesaw. The homework focus will change each week based on the learning in class. </a:t>
            </a:r>
          </a:p>
          <a:p>
            <a:r>
              <a:rPr lang="en-GB" sz="2400" dirty="0">
                <a:latin typeface="Sassoon Penpals" panose="02000400000000000000" pitchFamily="50" charset="0"/>
              </a:rPr>
              <a:t>The Year 1 children will receive weekly spellings. They will be assigned on Seesaw and are taken from Little </a:t>
            </a:r>
            <a:r>
              <a:rPr lang="en-GB" sz="2400" dirty="0" err="1">
                <a:latin typeface="Sassoon Penpals" panose="02000400000000000000" pitchFamily="50" charset="0"/>
              </a:rPr>
              <a:t>Wandle</a:t>
            </a:r>
            <a:r>
              <a:rPr lang="en-GB" sz="2400" dirty="0">
                <a:latin typeface="Sassoon Penpals" panose="02000400000000000000" pitchFamily="50" charset="0"/>
              </a:rPr>
              <a:t> so they match the current learning. </a:t>
            </a:r>
          </a:p>
          <a:p>
            <a:endParaRPr lang="en-GB" sz="2400" dirty="0">
              <a:latin typeface="Sassoon Penpals" panose="02000400000000000000" pitchFamily="50" charset="0"/>
            </a:endParaRPr>
          </a:p>
          <a:p>
            <a:r>
              <a:rPr lang="en-GB" sz="2400" b="1" dirty="0">
                <a:latin typeface="Sassoon Penpals" panose="02000400000000000000" pitchFamily="50" charset="0"/>
              </a:rPr>
              <a:t>Children have their log ins for Seesaw. Please ensure that you log on and access your child’s Seesaw account. Important messages and homework will be uploaded on here. </a:t>
            </a:r>
          </a:p>
        </p:txBody>
      </p:sp>
    </p:spTree>
    <p:extLst>
      <p:ext uri="{BB962C8B-B14F-4D97-AF65-F5344CB8AC3E}">
        <p14:creationId xmlns:p14="http://schemas.microsoft.com/office/powerpoint/2010/main" val="1935201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DOJO</a:t>
            </a:r>
          </a:p>
        </p:txBody>
      </p:sp>
      <p:sp>
        <p:nvSpPr>
          <p:cNvPr id="3" name="Content Placeholder 2"/>
          <p:cNvSpPr>
            <a:spLocks noGrp="1"/>
          </p:cNvSpPr>
          <p:nvPr>
            <p:ph idx="1"/>
          </p:nvPr>
        </p:nvSpPr>
        <p:spPr/>
        <p:txBody>
          <a:bodyPr>
            <a:normAutofit/>
          </a:bodyPr>
          <a:lstStyle/>
          <a:p>
            <a:r>
              <a:rPr lang="en-GB" sz="2400" dirty="0">
                <a:latin typeface="Sassoon Penpals" panose="02000400000000000000" pitchFamily="50" charset="0"/>
              </a:rPr>
              <a:t>House point reward tool.</a:t>
            </a:r>
          </a:p>
          <a:p>
            <a:endParaRPr lang="en-GB" sz="2400" dirty="0">
              <a:latin typeface="Sassoon Penpals" panose="02000400000000000000" pitchFamily="50" charset="0"/>
            </a:endParaRPr>
          </a:p>
        </p:txBody>
      </p:sp>
      <p:pic>
        <p:nvPicPr>
          <p:cNvPr id="4" name="Picture 3"/>
          <p:cNvPicPr>
            <a:picLocks noChangeAspect="1"/>
          </p:cNvPicPr>
          <p:nvPr/>
        </p:nvPicPr>
        <p:blipFill>
          <a:blip r:embed="rId2"/>
          <a:stretch>
            <a:fillRect/>
          </a:stretch>
        </p:blipFill>
        <p:spPr>
          <a:xfrm>
            <a:off x="5047518" y="2745867"/>
            <a:ext cx="6229350" cy="3133725"/>
          </a:xfrm>
          <a:prstGeom prst="rect">
            <a:avLst/>
          </a:prstGeom>
        </p:spPr>
      </p:pic>
    </p:spTree>
    <p:extLst>
      <p:ext uri="{BB962C8B-B14F-4D97-AF65-F5344CB8AC3E}">
        <p14:creationId xmlns:p14="http://schemas.microsoft.com/office/powerpoint/2010/main" val="3052476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Expectations</a:t>
            </a:r>
          </a:p>
        </p:txBody>
      </p:sp>
      <p:sp>
        <p:nvSpPr>
          <p:cNvPr id="3" name="Content Placeholder 2"/>
          <p:cNvSpPr>
            <a:spLocks noGrp="1"/>
          </p:cNvSpPr>
          <p:nvPr>
            <p:ph idx="1"/>
          </p:nvPr>
        </p:nvSpPr>
        <p:spPr>
          <a:xfrm>
            <a:off x="1238615" y="1874517"/>
            <a:ext cx="10178322" cy="3749039"/>
          </a:xfrm>
        </p:spPr>
        <p:txBody>
          <a:bodyPr>
            <a:noAutofit/>
          </a:bodyPr>
          <a:lstStyle/>
          <a:p>
            <a:pPr>
              <a:lnSpc>
                <a:spcPct val="90000"/>
              </a:lnSpc>
            </a:pPr>
            <a:r>
              <a:rPr lang="en-GB" altLang="en-US" sz="2400" dirty="0">
                <a:latin typeface="Sassoon Penpals" panose="02000400000000000000" pitchFamily="50" charset="0"/>
              </a:rPr>
              <a:t>To give in letters to the teacher. We will remind them to hand in letters if they are in their bags.</a:t>
            </a:r>
          </a:p>
          <a:p>
            <a:pPr>
              <a:lnSpc>
                <a:spcPct val="90000"/>
              </a:lnSpc>
            </a:pPr>
            <a:r>
              <a:rPr lang="en-GB" altLang="en-US" sz="2400" dirty="0">
                <a:latin typeface="Sassoon Penpals" panose="02000400000000000000" pitchFamily="50" charset="0"/>
              </a:rPr>
              <a:t>To complete their homework and reading. </a:t>
            </a:r>
          </a:p>
          <a:p>
            <a:pPr>
              <a:lnSpc>
                <a:spcPct val="90000"/>
              </a:lnSpc>
            </a:pPr>
            <a:r>
              <a:rPr lang="en-GB" altLang="en-US" sz="2400" dirty="0">
                <a:latin typeface="Sassoon Penpals" panose="02000400000000000000" pitchFamily="50" charset="0"/>
              </a:rPr>
              <a:t>To always have equipment in – book bags and water bottles.</a:t>
            </a:r>
          </a:p>
          <a:p>
            <a:pPr>
              <a:lnSpc>
                <a:spcPct val="90000"/>
              </a:lnSpc>
            </a:pPr>
            <a:r>
              <a:rPr lang="en-GB" altLang="en-US" sz="2400" dirty="0">
                <a:latin typeface="Sassoon Penpals" panose="02000400000000000000" pitchFamily="50" charset="0"/>
              </a:rPr>
              <a:t>To look after their own property. Please make sure all belongings are named. Children are encouraged to use their pegs for their jumpers etc. We are working VERY hard on this in Class 1!</a:t>
            </a:r>
          </a:p>
          <a:p>
            <a:pPr>
              <a:lnSpc>
                <a:spcPct val="90000"/>
              </a:lnSpc>
            </a:pPr>
            <a:r>
              <a:rPr lang="en-GB" altLang="en-US" sz="2400" dirty="0">
                <a:latin typeface="Sassoon Penpals" panose="02000400000000000000" pitchFamily="50" charset="0"/>
              </a:rPr>
              <a:t>To apply sun cream in the morning and provide a bottle of sun cream in your child’s book bag when needed so that they can reapply before lunch. </a:t>
            </a:r>
          </a:p>
          <a:p>
            <a:pPr>
              <a:lnSpc>
                <a:spcPct val="90000"/>
              </a:lnSpc>
            </a:pPr>
            <a:r>
              <a:rPr lang="en-GB" altLang="en-US" sz="2400" dirty="0">
                <a:latin typeface="Sassoon Penpals" panose="02000400000000000000" pitchFamily="50" charset="0"/>
              </a:rPr>
              <a:t>To try for themselves, building independence. To ask their peers for support and to put their hand up when they need adult support. They’re always encouraged to have a go first but also to ask for help when it is needed. Proactive pupils is what we love to see </a:t>
            </a:r>
            <a:r>
              <a:rPr lang="en-GB" altLang="en-US" sz="2400" dirty="0">
                <a:latin typeface="Sassoon Penpals" panose="02000400000000000000" pitchFamily="50" charset="0"/>
                <a:sym typeface="Wingdings" panose="05000000000000000000" pitchFamily="2" charset="2"/>
              </a:rPr>
              <a:t> </a:t>
            </a:r>
            <a:endParaRPr lang="en-GB" altLang="en-US" sz="2400" dirty="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1840716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Assessment </a:t>
            </a:r>
          </a:p>
        </p:txBody>
      </p:sp>
      <p:sp>
        <p:nvSpPr>
          <p:cNvPr id="3" name="Content Placeholder 2"/>
          <p:cNvSpPr>
            <a:spLocks noGrp="1"/>
          </p:cNvSpPr>
          <p:nvPr>
            <p:ph idx="1"/>
          </p:nvPr>
        </p:nvSpPr>
        <p:spPr/>
        <p:txBody>
          <a:bodyPr>
            <a:noAutofit/>
          </a:bodyPr>
          <a:lstStyle/>
          <a:p>
            <a:r>
              <a:rPr lang="en-GB" altLang="en-US" sz="2400" dirty="0">
                <a:latin typeface="Sassoon Penpals" panose="02000400000000000000" pitchFamily="50" charset="0"/>
              </a:rPr>
              <a:t>We assess different areas of learning on a daily basis. Written and photographic evidence is recorded in a learning journal and on Seesaw. We use our online system for the Year 1 children. </a:t>
            </a:r>
          </a:p>
          <a:p>
            <a:r>
              <a:rPr lang="en-GB" altLang="en-US" sz="2400" dirty="0">
                <a:latin typeface="Sassoon Penpals" panose="02000400000000000000" pitchFamily="50" charset="0"/>
              </a:rPr>
              <a:t>We use your child’s reading record as a form of assessment, so please do write in the comments box when you have read with your child. </a:t>
            </a: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r>
              <a:rPr lang="en-GB" altLang="en-US" sz="2400" dirty="0">
                <a:latin typeface="Sassoon Penpals" panose="02000400000000000000" pitchFamily="50" charset="0"/>
              </a:rPr>
              <a:t> </a:t>
            </a: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2948899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Sassoon Penpals" panose="02000400000000000000" pitchFamily="50" charset="0"/>
              </a:rPr>
              <a:t>Questions?</a:t>
            </a:r>
          </a:p>
        </p:txBody>
      </p:sp>
    </p:spTree>
    <p:extLst>
      <p:ext uri="{BB962C8B-B14F-4D97-AF65-F5344CB8AC3E}">
        <p14:creationId xmlns:p14="http://schemas.microsoft.com/office/powerpoint/2010/main" val="386999412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
  <TotalTime>350</TotalTime>
  <Words>855</Words>
  <Application>Microsoft Office PowerPoint</Application>
  <PresentationFormat>Widescreen</PresentationFormat>
  <Paragraphs>68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Gill Sans MT</vt:lpstr>
      <vt:lpstr>Impact</vt:lpstr>
      <vt:lpstr>Sassoon Penpals</vt:lpstr>
      <vt:lpstr>Badge</vt:lpstr>
      <vt:lpstr>Class 1</vt:lpstr>
      <vt:lpstr>Classroom expectations</vt:lpstr>
      <vt:lpstr>Procedure for informing the school of any issues</vt:lpstr>
      <vt:lpstr>Classroom Routines</vt:lpstr>
      <vt:lpstr>PE</vt:lpstr>
      <vt:lpstr>Reading</vt:lpstr>
      <vt:lpstr>Homework</vt:lpstr>
      <vt:lpstr>DOJO</vt:lpstr>
      <vt:lpstr>Expectations</vt:lpstr>
      <vt:lpstr>Assessment </vt:lpstr>
      <vt:lpstr>Questions?</vt:lpstr>
    </vt:vector>
  </TitlesOfParts>
  <Company>St Josephs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Ashleigh Cairns</dc:creator>
  <cp:lastModifiedBy>Amber Smith</cp:lastModifiedBy>
  <cp:revision>44</cp:revision>
  <dcterms:created xsi:type="dcterms:W3CDTF">2020-09-27T15:18:05Z</dcterms:created>
  <dcterms:modified xsi:type="dcterms:W3CDTF">2025-09-17T12:43:20Z</dcterms:modified>
</cp:coreProperties>
</file>